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66"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HRAdmin" initials="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2DCDB"/>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1" autoAdjust="0"/>
    <p:restoredTop sz="95132" autoAdjust="0"/>
  </p:normalViewPr>
  <p:slideViewPr>
    <p:cSldViewPr>
      <p:cViewPr varScale="1">
        <p:scale>
          <a:sx n="54" d="100"/>
          <a:sy n="54" d="100"/>
        </p:scale>
        <p:origin x="-101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72" cy="464184"/>
          </a:xfrm>
          <a:prstGeom prst="rect">
            <a:avLst/>
          </a:prstGeom>
        </p:spPr>
        <p:txBody>
          <a:bodyPr vert="horz" lIns="91650" tIns="45825" rIns="91650" bIns="45825" rtlCol="0"/>
          <a:lstStyle>
            <a:lvl1pPr algn="l">
              <a:defRPr sz="1200"/>
            </a:lvl1pPr>
          </a:lstStyle>
          <a:p>
            <a:endParaRPr lang="en-US" dirty="0"/>
          </a:p>
        </p:txBody>
      </p:sp>
      <p:sp>
        <p:nvSpPr>
          <p:cNvPr id="3" name="Date Placeholder 2"/>
          <p:cNvSpPr>
            <a:spLocks noGrp="1"/>
          </p:cNvSpPr>
          <p:nvPr>
            <p:ph type="dt" sz="quarter" idx="1"/>
          </p:nvPr>
        </p:nvSpPr>
        <p:spPr>
          <a:xfrm>
            <a:off x="3970436" y="0"/>
            <a:ext cx="3038372" cy="464184"/>
          </a:xfrm>
          <a:prstGeom prst="rect">
            <a:avLst/>
          </a:prstGeom>
        </p:spPr>
        <p:txBody>
          <a:bodyPr vert="horz" lIns="91650" tIns="45825" rIns="91650" bIns="45825" rtlCol="0"/>
          <a:lstStyle>
            <a:lvl1pPr algn="r">
              <a:defRPr sz="1200"/>
            </a:lvl1pPr>
          </a:lstStyle>
          <a:p>
            <a:fld id="{DED95E8C-424F-4EAC-AC38-FAA5B84D8740}" type="datetimeFigureOut">
              <a:rPr lang="en-US" smtClean="0"/>
              <a:pPr/>
              <a:t>7/26/2016</a:t>
            </a:fld>
            <a:endParaRPr lang="en-US" dirty="0"/>
          </a:p>
        </p:txBody>
      </p:sp>
      <p:sp>
        <p:nvSpPr>
          <p:cNvPr id="4" name="Footer Placeholder 3"/>
          <p:cNvSpPr>
            <a:spLocks noGrp="1"/>
          </p:cNvSpPr>
          <p:nvPr>
            <p:ph type="ftr" sz="quarter" idx="2"/>
          </p:nvPr>
        </p:nvSpPr>
        <p:spPr>
          <a:xfrm>
            <a:off x="0" y="8830627"/>
            <a:ext cx="3038372" cy="464184"/>
          </a:xfrm>
          <a:prstGeom prst="rect">
            <a:avLst/>
          </a:prstGeom>
        </p:spPr>
        <p:txBody>
          <a:bodyPr vert="horz" lIns="91650" tIns="45825" rIns="91650" bIns="4582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436" y="8830627"/>
            <a:ext cx="3038372" cy="464184"/>
          </a:xfrm>
          <a:prstGeom prst="rect">
            <a:avLst/>
          </a:prstGeom>
        </p:spPr>
        <p:txBody>
          <a:bodyPr vert="horz" lIns="91650" tIns="45825" rIns="91650" bIns="45825" rtlCol="0" anchor="b"/>
          <a:lstStyle>
            <a:lvl1pPr algn="r">
              <a:defRPr sz="1200"/>
            </a:lvl1pPr>
          </a:lstStyle>
          <a:p>
            <a:fld id="{3467E976-1C27-486D-B5C9-9C8B38421CEA}" type="slidenum">
              <a:rPr lang="en-US" smtClean="0"/>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5138"/>
          </a:xfrm>
          <a:prstGeom prst="rect">
            <a:avLst/>
          </a:prstGeom>
        </p:spPr>
        <p:txBody>
          <a:bodyPr vert="horz" lIns="91431" tIns="45715" rIns="91431" bIns="45715" rtlCol="0"/>
          <a:lstStyle>
            <a:lvl1pPr algn="l">
              <a:defRPr sz="1200"/>
            </a:lvl1pPr>
          </a:lstStyle>
          <a:p>
            <a:endParaRPr lang="en-US" dirty="0"/>
          </a:p>
        </p:txBody>
      </p:sp>
      <p:sp>
        <p:nvSpPr>
          <p:cNvPr id="3" name="Date Placeholder 2"/>
          <p:cNvSpPr>
            <a:spLocks noGrp="1"/>
          </p:cNvSpPr>
          <p:nvPr>
            <p:ph type="dt" idx="1"/>
          </p:nvPr>
        </p:nvSpPr>
        <p:spPr>
          <a:xfrm>
            <a:off x="3970338" y="1"/>
            <a:ext cx="3038475" cy="465138"/>
          </a:xfrm>
          <a:prstGeom prst="rect">
            <a:avLst/>
          </a:prstGeom>
        </p:spPr>
        <p:txBody>
          <a:bodyPr vert="horz" lIns="91431" tIns="45715" rIns="91431" bIns="45715" rtlCol="0"/>
          <a:lstStyle>
            <a:lvl1pPr algn="r">
              <a:defRPr sz="1200"/>
            </a:lvl1pPr>
          </a:lstStyle>
          <a:p>
            <a:fld id="{2FA764FC-C93C-4A8C-8A69-833F5302A096}" type="datetimeFigureOut">
              <a:rPr lang="en-US" smtClean="0"/>
              <a:pPr/>
              <a:t>7/26/2016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31" tIns="45715" rIns="91431" bIns="45715" rtlCol="0" anchor="ctr"/>
          <a:lstStyle/>
          <a:p>
            <a:endParaRPr lang="en-US" dirty="0"/>
          </a:p>
        </p:txBody>
      </p:sp>
      <p:sp>
        <p:nvSpPr>
          <p:cNvPr id="5" name="Notes Placeholder 4"/>
          <p:cNvSpPr>
            <a:spLocks noGrp="1"/>
          </p:cNvSpPr>
          <p:nvPr>
            <p:ph type="body" sz="quarter" idx="3"/>
          </p:nvPr>
        </p:nvSpPr>
        <p:spPr>
          <a:xfrm>
            <a:off x="701676" y="4416425"/>
            <a:ext cx="5607050" cy="4183063"/>
          </a:xfrm>
          <a:prstGeom prst="rect">
            <a:avLst/>
          </a:prstGeom>
        </p:spPr>
        <p:txBody>
          <a:bodyPr vert="horz" lIns="91431" tIns="45715" rIns="91431" bIns="4571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5"/>
            <a:ext cx="3038475" cy="465138"/>
          </a:xfrm>
          <a:prstGeom prst="rect">
            <a:avLst/>
          </a:prstGeom>
        </p:spPr>
        <p:txBody>
          <a:bodyPr vert="horz" lIns="91431" tIns="45715" rIns="91431" bIns="457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31" tIns="45715" rIns="91431" bIns="45715" rtlCol="0" anchor="b"/>
          <a:lstStyle>
            <a:lvl1pPr algn="r">
              <a:defRPr sz="1200"/>
            </a:lvl1pPr>
          </a:lstStyle>
          <a:p>
            <a:fld id="{482F15ED-F82E-4EDF-BD38-9FEF99A64533}" type="slidenum">
              <a:rPr lang="en-US" smtClean="0"/>
              <a:pPr/>
              <a:t>‹#›</a:t>
            </a:fld>
            <a:endParaRPr lang="en-US" dirty="0"/>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6EA8DF-AB16-4879-9DAD-B68D2DD1A1A3}" type="datetime1">
              <a:rPr lang="en-US" smtClean="0"/>
              <a:pPr/>
              <a:t>7/26/2016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30037-B1EB-43A7-9535-D1E0A439DB7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BA3AFC-8B7D-4393-95C8-5277285089B8}" type="datetime1">
              <a:rPr lang="en-US" smtClean="0"/>
              <a:pPr/>
              <a:t>7/26/2016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30037-B1EB-43A7-9535-D1E0A439DB7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F0EFF2-6255-4A2D-AD8C-805B17C5AA73}" type="datetime1">
              <a:rPr lang="en-US" smtClean="0"/>
              <a:pPr/>
              <a:t>7/26/2016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30037-B1EB-43A7-9535-D1E0A439DB7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229600"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86820A-6605-4B2C-9D4F-F90E7081F684}" type="datetime1">
              <a:rPr lang="en-US" smtClean="0"/>
              <a:pPr/>
              <a:t>7/26/2016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30037-B1EB-43A7-9535-D1E0A439DB78}"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2BC11-6CB4-4078-9AF3-F0744193346C}" type="datetime1">
              <a:rPr lang="en-US" smtClean="0"/>
              <a:pPr/>
              <a:t>7/26/2016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30037-B1EB-43A7-9535-D1E0A439DB7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D40AE1-217E-4816-B751-A819B404FFB2}" type="datetime1">
              <a:rPr lang="en-US" smtClean="0"/>
              <a:pPr/>
              <a:t>7/26/2016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B30037-B1EB-43A7-9535-D1E0A439DB7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581B6E-C954-4028-8AC0-33D1488907E4}" type="datetime1">
              <a:rPr lang="en-US" smtClean="0"/>
              <a:pPr/>
              <a:t>7/26/2016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BB30037-B1EB-43A7-9535-D1E0A439DB7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BD2267-C151-4020-8897-C839C4E9F73A}" type="datetime1">
              <a:rPr lang="en-US" smtClean="0"/>
              <a:pPr/>
              <a:t>7/26/2016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BB30037-B1EB-43A7-9535-D1E0A439DB7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BD16C3-98A5-4E84-B870-1686A8359005}" type="datetime1">
              <a:rPr lang="en-US" smtClean="0"/>
              <a:pPr/>
              <a:t>7/26/2016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B30037-B1EB-43A7-9535-D1E0A439DB7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28040A-4BE5-4958-837F-095DADBE6F45}" type="datetime1">
              <a:rPr lang="en-US" smtClean="0"/>
              <a:pPr/>
              <a:t>7/26/2016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B30037-B1EB-43A7-9535-D1E0A439DB7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B193EA-C5EB-481C-96B1-AF6C5B0CC5DC}" type="datetime1">
              <a:rPr lang="en-US" smtClean="0"/>
              <a:pPr/>
              <a:t>7/26/2016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B30037-B1EB-43A7-9535-D1E0A439DB7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6553200" y="6356350"/>
            <a:ext cx="2133600" cy="365125"/>
          </a:xfrm>
        </p:spPr>
        <p:txBody>
          <a:bodyPr/>
          <a:lstStyle/>
          <a:p>
            <a:fld id="{FBB30037-B1EB-43A7-9535-D1E0A439DB78}" type="slidenum">
              <a:rPr lang="en-US" smtClean="0"/>
              <a:pPr/>
              <a:t>1</a:t>
            </a:fld>
            <a:endParaRPr lang="en-US" dirty="0"/>
          </a:p>
        </p:txBody>
      </p:sp>
      <p:sp>
        <p:nvSpPr>
          <p:cNvPr id="5" name="TextBox 4"/>
          <p:cNvSpPr txBox="1"/>
          <p:nvPr/>
        </p:nvSpPr>
        <p:spPr>
          <a:xfrm>
            <a:off x="381000" y="1066800"/>
            <a:ext cx="8382000" cy="1015663"/>
          </a:xfrm>
          <a:prstGeom prst="rect">
            <a:avLst/>
          </a:prstGeom>
          <a:noFill/>
        </p:spPr>
        <p:txBody>
          <a:bodyPr wrap="square" rtlCol="0">
            <a:spAutoFit/>
          </a:bodyPr>
          <a:lstStyle/>
          <a:p>
            <a:pPr algn="ctr"/>
            <a:r>
              <a:rPr lang="en-US" sz="3200" b="1" dirty="0" smtClean="0">
                <a:solidFill>
                  <a:srgbClr val="C00000"/>
                </a:solidFill>
              </a:rPr>
              <a:t>Maryland Department of Human Resources</a:t>
            </a:r>
          </a:p>
          <a:p>
            <a:pPr algn="ctr"/>
            <a:r>
              <a:rPr lang="en-US" sz="2800" b="1" dirty="0" smtClean="0">
                <a:solidFill>
                  <a:srgbClr val="C00000"/>
                </a:solidFill>
              </a:rPr>
              <a:t>Foster Parent Ombudsman, Jennifer Rosen</a:t>
            </a:r>
            <a:endParaRPr lang="en-US" sz="2800" b="1" dirty="0">
              <a:solidFill>
                <a:srgbClr val="C00000"/>
              </a:solidFill>
            </a:endParaRPr>
          </a:p>
        </p:txBody>
      </p:sp>
      <p:sp>
        <p:nvSpPr>
          <p:cNvPr id="6" name="TextBox 5"/>
          <p:cNvSpPr txBox="1"/>
          <p:nvPr/>
        </p:nvSpPr>
        <p:spPr>
          <a:xfrm>
            <a:off x="228600" y="2133600"/>
            <a:ext cx="8686800" cy="4278094"/>
          </a:xfrm>
          <a:prstGeom prst="rect">
            <a:avLst/>
          </a:prstGeom>
          <a:noFill/>
        </p:spPr>
        <p:txBody>
          <a:bodyPr wrap="square" rtlCol="0">
            <a:spAutoFit/>
          </a:bodyPr>
          <a:lstStyle/>
          <a:p>
            <a:r>
              <a:rPr lang="en-US" sz="1600" dirty="0" smtClean="0"/>
              <a:t>As Maryland’s newly appointed Foster Parent Ombudsman, Jennifer Rosen serves as a dedicated advocate for resource parents across the State. Offering a direct line for resource parents to ask questions and voice their concerns, Jennifer will also serve as an intermediary when a neutral voice is needed to address differences between resource parents and the local Departments of Social Services. </a:t>
            </a:r>
          </a:p>
          <a:p>
            <a:r>
              <a:rPr lang="en-US" sz="1600" dirty="0" smtClean="0"/>
              <a:t> </a:t>
            </a:r>
          </a:p>
          <a:p>
            <a:r>
              <a:rPr lang="en-US" sz="1600" dirty="0" smtClean="0"/>
              <a:t>Reporting to Secretary Sam Malhotra, Jennifer joins the Department of Human Resources from the Legal Aid Bureau of Maryland, where as Supervising Attorney she oversaw a team of attorneys and paralegals in the Child Advocacy Unit’s representation of children in abuse and neglect proceedings before the Juvenile Court of Baltimore and Maryland appellate courts.</a:t>
            </a:r>
          </a:p>
          <a:p>
            <a:r>
              <a:rPr lang="en-US" sz="1600" dirty="0" smtClean="0"/>
              <a:t> </a:t>
            </a:r>
          </a:p>
          <a:p>
            <a:r>
              <a:rPr lang="en-US" sz="1600" dirty="0" smtClean="0"/>
              <a:t>A lifelong Maryland resident, Jennifer earned her Juris Doctor Degree in 2004 from the University of Maryland School of Law, before embarking on her career as a public servant with the Legal Aid Bureau of Maryland.</a:t>
            </a:r>
          </a:p>
          <a:p>
            <a:r>
              <a:rPr lang="en-US" sz="1600" dirty="0" smtClean="0"/>
              <a:t> </a:t>
            </a:r>
          </a:p>
          <a:p>
            <a:r>
              <a:rPr lang="en-US" sz="1600" dirty="0" smtClean="0"/>
              <a:t>Fostering children comes with many rewards as well as challenges. The Maryland Department of Resources is dedicated to supporting our State’s resource parents, who day in and day out nurture and care for Maryland’s most vulnerable children.</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6820</TotalTime>
  <Words>76</Words>
  <Application>Microsoft Office PowerPoint</Application>
  <PresentationFormat>On-screen Show (4:3)</PresentationFormat>
  <Paragraphs>10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DHRAdmin</cp:lastModifiedBy>
  <cp:revision>320</cp:revision>
  <dcterms:created xsi:type="dcterms:W3CDTF">2015-04-02T00:02:52Z</dcterms:created>
  <dcterms:modified xsi:type="dcterms:W3CDTF">2016-07-26T20:29:35Z</dcterms:modified>
</cp:coreProperties>
</file>